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345" r:id="rId12"/>
    <p:sldId id="348" r:id="rId13"/>
    <p:sldId id="326" r:id="rId14"/>
    <p:sldId id="322" r:id="rId15"/>
    <p:sldId id="325" r:id="rId16"/>
    <p:sldId id="321" r:id="rId17"/>
    <p:sldId id="323" r:id="rId18"/>
    <p:sldId id="324" r:id="rId19"/>
    <p:sldId id="346" r:id="rId20"/>
    <p:sldId id="347" r:id="rId21"/>
    <p:sldId id="349" r:id="rId22"/>
    <p:sldId id="352" r:id="rId23"/>
    <p:sldId id="353" r:id="rId24"/>
    <p:sldId id="354" r:id="rId25"/>
    <p:sldId id="355" r:id="rId26"/>
    <p:sldId id="356" r:id="rId27"/>
    <p:sldId id="357" r:id="rId28"/>
    <p:sldId id="358" r:id="rId29"/>
    <p:sldId id="359" r:id="rId30"/>
    <p:sldId id="360" r:id="rId31"/>
    <p:sldId id="361" r:id="rId32"/>
    <p:sldId id="350" r:id="rId33"/>
    <p:sldId id="351" r:id="rId34"/>
    <p:sldId id="362" r:id="rId35"/>
    <p:sldId id="371" r:id="rId36"/>
    <p:sldId id="373" r:id="rId37"/>
    <p:sldId id="372" r:id="rId38"/>
    <p:sldId id="374" r:id="rId39"/>
    <p:sldId id="369" r:id="rId40"/>
    <p:sldId id="370" r:id="rId41"/>
    <p:sldId id="367" r:id="rId42"/>
    <p:sldId id="368" r:id="rId43"/>
    <p:sldId id="363" r:id="rId44"/>
    <p:sldId id="364" r:id="rId45"/>
    <p:sldId id="365" r:id="rId46"/>
    <p:sldId id="366" r:id="rId47"/>
    <p:sldId id="375" r:id="rId48"/>
    <p:sldId id="272" r:id="rId49"/>
    <p:sldId id="337" r:id="rId50"/>
    <p:sldId id="338" r:id="rId51"/>
    <p:sldId id="311" r:id="rId52"/>
    <p:sldId id="308"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6" autoAdjust="0"/>
    <p:restoredTop sz="94660"/>
  </p:normalViewPr>
  <p:slideViewPr>
    <p:cSldViewPr snapToGrid="0">
      <p:cViewPr>
        <p:scale>
          <a:sx n="70" d="100"/>
          <a:sy n="70" d="100"/>
        </p:scale>
        <p:origin x="-504" y="-5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73F6093-520B-4241-8F1D-19D031857F16}"/>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E0C0AD4-9BE5-4F3B-884C-1FC7038DA597}"/>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FF33CB0-D824-417E-9E58-D92887AF3284}"/>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BA81CA-2363-4BC2-8BA5-85E40C78B079}"/>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2DC5A6E-B081-4573-B58E-9CF0337E5E4D}"/>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E6DE3CE-26BD-4D01-839A-8D320FE6CDEA}"/>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6" name="Footer Placeholder 5">
            <a:extLst>
              <a:ext uri="{FF2B5EF4-FFF2-40B4-BE49-F238E27FC236}">
                <a16:creationId xmlns:a16="http://schemas.microsoft.com/office/drawing/2014/main" xmlns=""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3E5569B-C04F-4A93-AD3B-6226016AD8E7}"/>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8" name="Footer Placeholder 7">
            <a:extLst>
              <a:ext uri="{FF2B5EF4-FFF2-40B4-BE49-F238E27FC236}">
                <a16:creationId xmlns:a16="http://schemas.microsoft.com/office/drawing/2014/main" xmlns=""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57D8DD4-B17A-47E7-A443-55E1DFBF2C96}"/>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4" name="Footer Placeholder 3">
            <a:extLst>
              <a:ext uri="{FF2B5EF4-FFF2-40B4-BE49-F238E27FC236}">
                <a16:creationId xmlns:a16="http://schemas.microsoft.com/office/drawing/2014/main" xmlns=""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799DDB-9D5D-4459-8CD7-7964E4DB0DEC}"/>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3" name="Footer Placeholder 2">
            <a:extLst>
              <a:ext uri="{FF2B5EF4-FFF2-40B4-BE49-F238E27FC236}">
                <a16:creationId xmlns:a16="http://schemas.microsoft.com/office/drawing/2014/main" xmlns=""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7B6BC2E-5582-436B-A407-6DAFF92DAFF3}"/>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6" name="Footer Placeholder 5">
            <a:extLst>
              <a:ext uri="{FF2B5EF4-FFF2-40B4-BE49-F238E27FC236}">
                <a16:creationId xmlns:a16="http://schemas.microsoft.com/office/drawing/2014/main" xmlns=""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9841A7B-470E-4E3A-A7E6-F8E6C0536D67}"/>
              </a:ext>
            </a:extLst>
          </p:cNvPr>
          <p:cNvSpPr>
            <a:spLocks noGrp="1"/>
          </p:cNvSpPr>
          <p:nvPr>
            <p:ph type="dt" sz="half" idx="10"/>
          </p:nvPr>
        </p:nvSpPr>
        <p:spPr/>
        <p:txBody>
          <a:bodyPr/>
          <a:lstStyle/>
          <a:p>
            <a:fld id="{181566E6-CEF0-4F8C-B102-8A2A549A1A40}" type="datetimeFigureOut">
              <a:rPr lang="en-US" smtClean="0"/>
              <a:t>3/19/19</a:t>
            </a:fld>
            <a:endParaRPr lang="en-US"/>
          </a:p>
        </p:txBody>
      </p:sp>
      <p:sp>
        <p:nvSpPr>
          <p:cNvPr id="6" name="Footer Placeholder 5">
            <a:extLst>
              <a:ext uri="{FF2B5EF4-FFF2-40B4-BE49-F238E27FC236}">
                <a16:creationId xmlns:a16="http://schemas.microsoft.com/office/drawing/2014/main" xmlns=""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3/19/19</a:t>
            </a:fld>
            <a:endParaRPr lang="en-US"/>
          </a:p>
        </p:txBody>
      </p:sp>
      <p:sp>
        <p:nvSpPr>
          <p:cNvPr id="5" name="Footer Placeholder 4">
            <a:extLst>
              <a:ext uri="{FF2B5EF4-FFF2-40B4-BE49-F238E27FC236}">
                <a16:creationId xmlns:a16="http://schemas.microsoft.com/office/drawing/2014/main" xmlns=""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xmlns=""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xmlns="" val="4289855874"/>
                    </a:ext>
                  </a:extLst>
                </a:gridCol>
                <a:gridCol w="3974969">
                  <a:extLst>
                    <a:ext uri="{9D8B030D-6E8A-4147-A177-3AD203B41FA5}">
                      <a16:colId xmlns:a16="http://schemas.microsoft.com/office/drawing/2014/main" xmlns="" val="2696804520"/>
                    </a:ext>
                  </a:extLst>
                </a:gridCol>
                <a:gridCol w="3974969">
                  <a:extLst>
                    <a:ext uri="{9D8B030D-6E8A-4147-A177-3AD203B41FA5}">
                      <a16:colId xmlns:a16="http://schemas.microsoft.com/office/drawing/2014/main" xmlns=""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xmlns=""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xmlns=""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xmlns=""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xmlns=""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xmlns=""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xmlns=""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xmlns=""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xmlns=""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xmlns=""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xmlns=""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xmlns=""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xmlns="" val="824822996"/>
                  </a:ext>
                </a:extLst>
              </a:tr>
            </a:tbl>
          </a:graphicData>
        </a:graphic>
      </p:graphicFrame>
      <p:sp>
        <p:nvSpPr>
          <p:cNvPr id="4" name="Rectangle 3">
            <a:extLst>
              <a:ext uri="{FF2B5EF4-FFF2-40B4-BE49-F238E27FC236}">
                <a16:creationId xmlns:a16="http://schemas.microsoft.com/office/drawing/2014/main" xmlns=""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xmlns=""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xmlns="" id="{4BDF26BB-0C33-4B94-82C8-FAEFD0DA5A38}"/>
              </a:ext>
            </a:extLst>
          </p:cNvPr>
          <p:cNvGraphicFramePr>
            <a:graphicFrameLocks noGrp="1"/>
          </p:cNvGraphicFramePr>
          <p:nvPr>
            <p:extLst>
              <p:ext uri="{D42A27DB-BD31-4B8C-83A1-F6EECF244321}">
                <p14:modId xmlns:p14="http://schemas.microsoft.com/office/powerpoint/2010/main" val="348130337"/>
              </p:ext>
            </p:extLst>
          </p:nvPr>
        </p:nvGraphicFramePr>
        <p:xfrm>
          <a:off x="105688" y="317346"/>
          <a:ext cx="11980624" cy="4241799"/>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xmlns="" val="12695347"/>
                    </a:ext>
                  </a:extLst>
                </a:gridCol>
                <a:gridCol w="2698597">
                  <a:extLst>
                    <a:ext uri="{9D8B030D-6E8A-4147-A177-3AD203B41FA5}">
                      <a16:colId xmlns:a16="http://schemas.microsoft.com/office/drawing/2014/main" xmlns="" val="3025344708"/>
                    </a:ext>
                  </a:extLst>
                </a:gridCol>
                <a:gridCol w="3783175">
                  <a:extLst>
                    <a:ext uri="{9D8B030D-6E8A-4147-A177-3AD203B41FA5}">
                      <a16:colId xmlns:a16="http://schemas.microsoft.com/office/drawing/2014/main" xmlns="" val="3255573536"/>
                    </a:ext>
                  </a:extLst>
                </a:gridCol>
                <a:gridCol w="2995156">
                  <a:extLst>
                    <a:ext uri="{9D8B030D-6E8A-4147-A177-3AD203B41FA5}">
                      <a16:colId xmlns:a16="http://schemas.microsoft.com/office/drawing/2014/main" xmlns=""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a:t>
                      </a:r>
                      <a:r>
                        <a:rPr lang="en-US" sz="1400" dirty="0" smtClean="0"/>
                        <a:t>years</a:t>
                      </a:r>
                    </a:p>
                    <a:p>
                      <a:pPr marL="285750" indent="-285750">
                        <a:buFont typeface="Arial" panose="020B0604020202020204" pitchFamily="34" charset="0"/>
                        <a:buChar char="•"/>
                      </a:pPr>
                      <a:r>
                        <a:rPr lang="en-US" sz="1400" dirty="0" smtClean="0"/>
                        <a:t>Soymap_2 for image collection of all years</a:t>
                      </a:r>
                      <a:endParaRPr lang="en-US" sz="1400" dirty="0"/>
                    </a:p>
                  </a:txBody>
                  <a:tcPr/>
                </a:tc>
                <a:extLst>
                  <a:ext uri="{0D108BD9-81ED-4DB2-BD59-A6C34878D82A}">
                    <a16:rowId xmlns:a16="http://schemas.microsoft.com/office/drawing/2014/main" xmlns=""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smtClean="0"/>
                        <a:t>2004-2017 points are pooled</a:t>
                      </a:r>
                      <a:r>
                        <a:rPr lang="en-US" sz="1400" baseline="0" dirty="0" smtClean="0"/>
                        <a:t> and are applied to 2004 – 2018; 2003 doesn’t have data yet</a:t>
                      </a:r>
                      <a:endParaRPr lang="en-US" sz="1400" dirty="0"/>
                    </a:p>
                  </a:txBody>
                  <a:tcPr/>
                </a:tc>
                <a:extLst>
                  <a:ext uri="{0D108BD9-81ED-4DB2-BD59-A6C34878D82A}">
                    <a16:rowId xmlns:a16="http://schemas.microsoft.com/office/drawing/2014/main" xmlns=""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xmlns=""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xmlns="" val="207801562"/>
                  </a:ext>
                </a:extLst>
              </a:tr>
            </a:tbl>
          </a:graphicData>
        </a:graphic>
      </p:graphicFrame>
      <p:sp>
        <p:nvSpPr>
          <p:cNvPr id="4" name="TextBox 3">
            <a:extLst>
              <a:ext uri="{FF2B5EF4-FFF2-40B4-BE49-F238E27FC236}">
                <a16:creationId xmlns:a16="http://schemas.microsoft.com/office/drawing/2014/main" xmlns="" id="{9EFCE55E-4A42-49E9-802B-93B67762573D}"/>
              </a:ext>
            </a:extLst>
          </p:cNvPr>
          <p:cNvSpPr txBox="1"/>
          <p:nvPr/>
        </p:nvSpPr>
        <p:spPr>
          <a:xfrm>
            <a:off x="343949" y="4211273"/>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3139321"/>
          </a:xfrm>
          <a:prstGeom prst="rect">
            <a:avLst/>
          </a:prstGeom>
          <a:noFill/>
        </p:spPr>
        <p:txBody>
          <a:bodyPr wrap="square" rtlCol="0">
            <a:spAutoFit/>
          </a:bodyPr>
          <a:lstStyle/>
          <a:p>
            <a:r>
              <a:rPr lang="en-US" dirty="0"/>
              <a:t>Soy Classification Trial </a:t>
            </a:r>
            <a:r>
              <a:rPr lang="en-US" dirty="0" smtClean="0"/>
              <a:t>2 v2</a:t>
            </a:r>
            <a:endParaRPr lang="en-US" dirty="0"/>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r>
              <a:rPr lang="en-US" dirty="0" smtClean="0"/>
              <a:t>.</a:t>
            </a:r>
          </a:p>
          <a:p>
            <a:pPr marL="285750" indent="-285750">
              <a:buFont typeface="Arial"/>
              <a:buChar char="•"/>
            </a:pPr>
            <a:r>
              <a:rPr lang="en-US" dirty="0" smtClean="0"/>
              <a:t>Produces </a:t>
            </a:r>
            <a:r>
              <a:rPr lang="en-US" dirty="0" err="1" smtClean="0"/>
              <a:t>base_soymap_agsat_PLOS_year</a:t>
            </a:r>
            <a:r>
              <a:rPr lang="en-US" dirty="0" smtClean="0"/>
              <a:t> maps</a:t>
            </a:r>
            <a:endParaRPr lang="en-US" dirty="0"/>
          </a:p>
        </p:txBody>
      </p:sp>
    </p:spTree>
    <p:extLst>
      <p:ext uri="{BB962C8B-B14F-4D97-AF65-F5344CB8AC3E}">
        <p14:creationId xmlns:p14="http://schemas.microsoft.com/office/powerpoint/2010/main" val="3131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xmlns=""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xmlns=""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xmlns=""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xmlns=""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xmlns=""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xmlns=""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343481" y="2667000"/>
            <a:ext cx="3950094" cy="2830286"/>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xmlns=""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xmlns=""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xmlns="" id="{156B756A-FC4D-458C-9D45-888C756F397B}"/>
              </a:ext>
            </a:extLst>
          </p:cNvPr>
          <p:cNvPicPr>
            <a:picLocks noChangeAspect="1"/>
          </p:cNvPicPr>
          <p:nvPr/>
        </p:nvPicPr>
        <p:blipFill rotWithShape="1">
          <a:blip r:embed="rId3"/>
          <a:srcRect l="52632" t="58732" r="39412" b="16843"/>
          <a:stretch/>
        </p:blipFill>
        <p:spPr>
          <a:xfrm>
            <a:off x="9873780" y="2729870"/>
            <a:ext cx="1941694" cy="3352974"/>
          </a:xfrm>
          <a:prstGeom prst="rect">
            <a:avLst/>
          </a:prstGeom>
        </p:spPr>
      </p:pic>
      <p:sp>
        <p:nvSpPr>
          <p:cNvPr id="9" name="Rectangle 8">
            <a:extLst>
              <a:ext uri="{FF2B5EF4-FFF2-40B4-BE49-F238E27FC236}">
                <a16:creationId xmlns:a16="http://schemas.microsoft.com/office/drawing/2014/main" xmlns=""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xmlns=""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xmlns=""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925785" y="2750458"/>
            <a:ext cx="2370956" cy="3381828"/>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xmlns=""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xmlns=""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xmlns=""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xmlns=""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xmlns="" id="{95E8818C-E11C-4494-A122-932461D78FD9}"/>
              </a:ext>
            </a:extLst>
          </p:cNvPr>
          <p:cNvSpPr/>
          <p:nvPr/>
        </p:nvSpPr>
        <p:spPr>
          <a:xfrm>
            <a:off x="4898572" y="696918"/>
            <a:ext cx="6287880" cy="1384995"/>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a:t>
            </a:r>
            <a:r>
              <a:rPr lang="en-US" sz="1400" dirty="0" smtClean="0"/>
              <a:t>points</a:t>
            </a:r>
          </a:p>
          <a:p>
            <a:pPr marL="285750" indent="-285750">
              <a:buFont typeface="Arial" panose="020B0604020202020204" pitchFamily="34" charset="0"/>
              <a:buChar char="•"/>
            </a:pPr>
            <a:r>
              <a:rPr lang="en-US" sz="1400" dirty="0" smtClean="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smtClean="0"/>
              <a:t>timeseries</a:t>
            </a:r>
            <a:r>
              <a:rPr lang="en-US" sz="1400" dirty="0" smtClean="0"/>
              <a:t> information</a:t>
            </a:r>
            <a:endParaRPr lang="en-US" sz="1400" dirty="0"/>
          </a:p>
        </p:txBody>
      </p:sp>
      <p:sp>
        <p:nvSpPr>
          <p:cNvPr id="11" name="Rectangle 10">
            <a:extLst>
              <a:ext uri="{FF2B5EF4-FFF2-40B4-BE49-F238E27FC236}">
                <a16:creationId xmlns:a16="http://schemas.microsoft.com/office/drawing/2014/main" xmlns=""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4464058" y="2957286"/>
            <a:ext cx="4193474" cy="3429000"/>
          </a:xfrm>
          <a:prstGeom prst="rect">
            <a:avLst/>
          </a:prstGeom>
        </p:spPr>
      </p:pic>
    </p:spTree>
    <p:extLst>
      <p:ext uri="{BB962C8B-B14F-4D97-AF65-F5344CB8AC3E}">
        <p14:creationId xmlns:p14="http://schemas.microsoft.com/office/powerpoint/2010/main" val="6014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a:t>
            </a:r>
            <a:r>
              <a:rPr lang="en-US" dirty="0" smtClean="0"/>
              <a:t>years and use more data points, </a:t>
            </a:r>
            <a:r>
              <a:rPr lang="en-US" dirty="0"/>
              <a:t>even where there isn’t training data </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3689419509"/>
              </p:ext>
            </p:extLst>
          </p:nvPr>
        </p:nvGraphicFramePr>
        <p:xfrm>
          <a:off x="0" y="791474"/>
          <a:ext cx="11980624" cy="7172959"/>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xmlns="" val="4132611571"/>
                    </a:ext>
                  </a:extLst>
                </a:gridCol>
                <a:gridCol w="1006118">
                  <a:extLst>
                    <a:ext uri="{9D8B030D-6E8A-4147-A177-3AD203B41FA5}">
                      <a16:colId xmlns:a16="http://schemas.microsoft.com/office/drawing/2014/main" xmlns="" val="2552527731"/>
                    </a:ext>
                  </a:extLst>
                </a:gridCol>
                <a:gridCol w="2698597">
                  <a:extLst>
                    <a:ext uri="{9D8B030D-6E8A-4147-A177-3AD203B41FA5}">
                      <a16:colId xmlns:a16="http://schemas.microsoft.com/office/drawing/2014/main" xmlns="" val="3360875115"/>
                    </a:ext>
                  </a:extLst>
                </a:gridCol>
                <a:gridCol w="3783175">
                  <a:extLst>
                    <a:ext uri="{9D8B030D-6E8A-4147-A177-3AD203B41FA5}">
                      <a16:colId xmlns:a16="http://schemas.microsoft.com/office/drawing/2014/main" xmlns="" val="249242120"/>
                    </a:ext>
                  </a:extLst>
                </a:gridCol>
                <a:gridCol w="2995156">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2004-2017 points are pooled</a:t>
                      </a:r>
                      <a:r>
                        <a:rPr lang="en-US" sz="1400" baseline="0" dirty="0" smtClean="0"/>
                        <a:t> and are applied to 2004 – 2018; 2003 doesn’t have data yet</a:t>
                      </a:r>
                      <a:endParaRPr lang="en-US" sz="1400" dirty="0" smtClean="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Same as Jake’s </a:t>
                      </a:r>
                      <a:r>
                        <a:rPr lang="en-US" sz="1400" dirty="0" err="1" smtClean="0"/>
                        <a:t>soymap</a:t>
                      </a:r>
                      <a:r>
                        <a:rPr lang="en-US" sz="1400" dirty="0" smtClean="0"/>
                        <a:t> MINUS Landsat bands</a:t>
                      </a:r>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smtClean="0"/>
                        <a:t>map3</a:t>
                      </a:r>
                      <a:endParaRPr lang="en-US" sz="1400" dirty="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smtClean="0"/>
                        <a:t>0.07</a:t>
                      </a:r>
                      <a:endParaRPr lang="en-US" sz="1400" dirty="0"/>
                    </a:p>
                  </a:txBody>
                  <a:tcPr/>
                </a:tc>
                <a:extLst>
                  <a:ext uri="{0D108BD9-81ED-4DB2-BD59-A6C34878D82A}">
                    <a16:rowId xmlns:a16="http://schemas.microsoft.com/office/drawing/2014/main" xmlns=""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smtClean="0"/>
                        <a:t>0.59</a:t>
                      </a:r>
                      <a:endParaRPr lang="en-US" sz="1400" dirty="0"/>
                    </a:p>
                  </a:txBody>
                  <a:tcPr/>
                </a:tc>
                <a:extLst>
                  <a:ext uri="{0D108BD9-81ED-4DB2-BD59-A6C34878D82A}">
                    <a16:rowId xmlns:a16="http://schemas.microsoft.com/office/drawing/2014/main" xmlns=""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smtClean="0"/>
                        <a:t>0.10</a:t>
                      </a:r>
                      <a:endParaRPr lang="en-US" sz="1400" dirty="0"/>
                    </a:p>
                  </a:txBody>
                  <a:tcPr/>
                </a:tc>
                <a:extLst>
                  <a:ext uri="{0D108BD9-81ED-4DB2-BD59-A6C34878D82A}">
                    <a16:rowId xmlns:a16="http://schemas.microsoft.com/office/drawing/2014/main" xmlns=""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smtClean="0"/>
                        <a:t>0.22</a:t>
                      </a:r>
                      <a:endParaRPr lang="en-US" sz="1400" dirty="0"/>
                    </a:p>
                  </a:txBody>
                  <a:tcPr/>
                </a:tc>
                <a:extLst>
                  <a:ext uri="{0D108BD9-81ED-4DB2-BD59-A6C34878D82A}">
                    <a16:rowId xmlns:a16="http://schemas.microsoft.com/office/drawing/2014/main" xmlns=""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smtClean="0"/>
                        <a:t>0.27</a:t>
                      </a:r>
                      <a:endParaRPr lang="en-US" sz="1400" dirty="0"/>
                    </a:p>
                  </a:txBody>
                  <a:tcPr/>
                </a:tc>
                <a:extLst>
                  <a:ext uri="{0D108BD9-81ED-4DB2-BD59-A6C34878D82A}">
                    <a16:rowId xmlns:a16="http://schemas.microsoft.com/office/drawing/2014/main" xmlns=""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smtClean="0"/>
                        <a:t>0</a:t>
                      </a:r>
                      <a:endParaRPr lang="en-US" sz="1400" dirty="0"/>
                    </a:p>
                  </a:txBody>
                  <a:tcPr/>
                </a:tc>
                <a:extLst>
                  <a:ext uri="{0D108BD9-81ED-4DB2-BD59-A6C34878D82A}">
                    <a16:rowId xmlns:a16="http://schemas.microsoft.com/office/drawing/2014/main" xmlns=""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smtClean="0"/>
                        <a:t>0</a:t>
                      </a:r>
                      <a:endParaRPr lang="en-US" sz="1400" dirty="0"/>
                    </a:p>
                  </a:txBody>
                  <a:tcPr/>
                </a:tc>
                <a:extLst>
                  <a:ext uri="{0D108BD9-81ED-4DB2-BD59-A6C34878D82A}">
                    <a16:rowId xmlns:a16="http://schemas.microsoft.com/office/drawing/2014/main" xmlns=""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smtClean="0"/>
                        <a:t>0.74</a:t>
                      </a:r>
                      <a:endParaRPr lang="en-US" sz="1400" dirty="0"/>
                    </a:p>
                  </a:txBody>
                  <a:tcPr/>
                </a:tc>
                <a:extLst>
                  <a:ext uri="{0D108BD9-81ED-4DB2-BD59-A6C34878D82A}">
                    <a16:rowId xmlns:a16="http://schemas.microsoft.com/office/drawing/2014/main" xmlns=""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smtClean="0"/>
                        <a:t>0.015</a:t>
                      </a:r>
                      <a:endParaRPr lang="en-US" sz="1400" dirty="0"/>
                    </a:p>
                  </a:txBody>
                  <a:tcPr/>
                </a:tc>
                <a:extLst>
                  <a:ext uri="{0D108BD9-81ED-4DB2-BD59-A6C34878D82A}">
                    <a16:rowId xmlns:a16="http://schemas.microsoft.com/office/drawing/2014/main" xmlns=""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smtClean="0"/>
                        <a:t>0.9</a:t>
                      </a:r>
                      <a:endParaRPr lang="en-US" sz="1400" dirty="0"/>
                    </a:p>
                  </a:txBody>
                  <a:tcPr/>
                </a:tc>
                <a:extLst>
                  <a:ext uri="{0D108BD9-81ED-4DB2-BD59-A6C34878D82A}">
                    <a16:rowId xmlns:a16="http://schemas.microsoft.com/office/drawing/2014/main" xmlns=""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smtClean="0"/>
                        <a:t>0.07</a:t>
                      </a:r>
                      <a:endParaRPr lang="en-US" sz="1400" dirty="0"/>
                    </a:p>
                  </a:txBody>
                  <a:tcPr/>
                </a:tc>
                <a:extLst>
                  <a:ext uri="{0D108BD9-81ED-4DB2-BD59-A6C34878D82A}">
                    <a16:rowId xmlns:a16="http://schemas.microsoft.com/office/drawing/2014/main" xmlns=""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smtClean="0"/>
                        <a:t>0.02</a:t>
                      </a:r>
                      <a:endParaRPr lang="en-US" sz="1400" dirty="0"/>
                    </a:p>
                  </a:txBody>
                  <a:tcPr/>
                </a:tc>
                <a:extLst>
                  <a:ext uri="{0D108BD9-81ED-4DB2-BD59-A6C34878D82A}">
                    <a16:rowId xmlns:a16="http://schemas.microsoft.com/office/drawing/2014/main" xmlns=""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4172846214"/>
              </p:ext>
            </p:extLst>
          </p:nvPr>
        </p:nvGraphicFramePr>
        <p:xfrm>
          <a:off x="105687" y="1131701"/>
          <a:ext cx="11980624" cy="566927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xmlns="" val="4132611571"/>
                    </a:ext>
                  </a:extLst>
                </a:gridCol>
                <a:gridCol w="3423425">
                  <a:extLst>
                    <a:ext uri="{9D8B030D-6E8A-4147-A177-3AD203B41FA5}">
                      <a16:colId xmlns:a16="http://schemas.microsoft.com/office/drawing/2014/main" xmlns="" val="2552527731"/>
                    </a:ext>
                  </a:extLst>
                </a:gridCol>
                <a:gridCol w="2598236">
                  <a:extLst>
                    <a:ext uri="{9D8B030D-6E8A-4147-A177-3AD203B41FA5}">
                      <a16:colId xmlns:a16="http://schemas.microsoft.com/office/drawing/2014/main" xmlns="" val="3360875115"/>
                    </a:ext>
                  </a:extLst>
                </a:gridCol>
                <a:gridCol w="2743198">
                  <a:extLst>
                    <a:ext uri="{9D8B030D-6E8A-4147-A177-3AD203B41FA5}">
                      <a16:colId xmlns:a16="http://schemas.microsoft.com/office/drawing/2014/main" xmlns="" val="249242120"/>
                    </a:ext>
                  </a:extLst>
                </a:gridCol>
                <a:gridCol w="2128274">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2004-2017 points are pooled</a:t>
                      </a:r>
                      <a:r>
                        <a:rPr lang="en-US" sz="1400" baseline="0" dirty="0" smtClean="0"/>
                        <a:t> and are applied to 2004 – 2018; 2003 doesn’t have data yet</a:t>
                      </a:r>
                      <a:endParaRPr lang="en-US" sz="1400" dirty="0" smtClean="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Same as Jake’s </a:t>
                      </a:r>
                      <a:r>
                        <a:rPr lang="en-US" sz="1400" dirty="0" err="1" smtClean="0"/>
                        <a:t>soymap</a:t>
                      </a:r>
                      <a:r>
                        <a:rPr lang="en-US" sz="1400" dirty="0" smtClean="0"/>
                        <a:t> MINUS Landsat bands</a:t>
                      </a:r>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smtClean="0"/>
                        <a:t>map3</a:t>
                      </a:r>
                      <a:endParaRPr lang="en-US" sz="1400" dirty="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r>
                        <a:rPr lang="en-US" sz="1400" dirty="0" smtClean="0"/>
                        <a:t>95</a:t>
                      </a:r>
                      <a:endParaRPr lang="en-US" sz="1400" dirty="0"/>
                    </a:p>
                  </a:txBody>
                  <a:tcPr/>
                </a:tc>
                <a:extLst>
                  <a:ext uri="{0D108BD9-81ED-4DB2-BD59-A6C34878D82A}">
                    <a16:rowId xmlns:a16="http://schemas.microsoft.com/office/drawing/2014/main" xmlns=""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r>
                        <a:rPr lang="en-US" sz="1400" dirty="0" smtClean="0"/>
                        <a:t>0</a:t>
                      </a:r>
                      <a:endParaRPr lang="en-US" sz="1400" dirty="0"/>
                    </a:p>
                  </a:txBody>
                  <a:tcPr/>
                </a:tc>
                <a:extLst>
                  <a:ext uri="{0D108BD9-81ED-4DB2-BD59-A6C34878D82A}">
                    <a16:rowId xmlns:a16="http://schemas.microsoft.com/office/drawing/2014/main" xmlns=""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r>
                        <a:rPr lang="en-US" sz="1400" dirty="0" smtClean="0"/>
                        <a:t>61</a:t>
                      </a:r>
                      <a:endParaRPr lang="en-US" sz="1400" dirty="0"/>
                    </a:p>
                  </a:txBody>
                  <a:tcPr/>
                </a:tc>
                <a:extLst>
                  <a:ext uri="{0D108BD9-81ED-4DB2-BD59-A6C34878D82A}">
                    <a16:rowId xmlns:a16="http://schemas.microsoft.com/office/drawing/2014/main" xmlns=""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r>
                        <a:rPr lang="en-US" sz="1400" dirty="0" smtClean="0"/>
                        <a:t>35</a:t>
                      </a:r>
                      <a:endParaRPr lang="en-US" sz="1400" dirty="0"/>
                    </a:p>
                  </a:txBody>
                  <a:tcPr/>
                </a:tc>
                <a:extLst>
                  <a:ext uri="{0D108BD9-81ED-4DB2-BD59-A6C34878D82A}">
                    <a16:rowId xmlns:a16="http://schemas.microsoft.com/office/drawing/2014/main" xmlns=""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r>
                        <a:rPr lang="en-US" sz="1400" dirty="0" smtClean="0"/>
                        <a:t>91</a:t>
                      </a:r>
                      <a:endParaRPr lang="en-US" sz="1400" dirty="0"/>
                    </a:p>
                  </a:txBody>
                  <a:tcPr/>
                </a:tc>
                <a:extLst>
                  <a:ext uri="{0D108BD9-81ED-4DB2-BD59-A6C34878D82A}">
                    <a16:rowId xmlns:a16="http://schemas.microsoft.com/office/drawing/2014/main" xmlns=""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r>
                        <a:rPr lang="en-US" sz="1400" dirty="0" smtClean="0"/>
                        <a:t>2.7</a:t>
                      </a:r>
                      <a:endParaRPr lang="en-US" sz="1400" dirty="0"/>
                    </a:p>
                  </a:txBody>
                  <a:tcPr/>
                </a:tc>
                <a:extLst>
                  <a:ext uri="{0D108BD9-81ED-4DB2-BD59-A6C34878D82A}">
                    <a16:rowId xmlns:a16="http://schemas.microsoft.com/office/drawing/2014/main" xmlns=""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756456414"/>
              </p:ext>
            </p:extLst>
          </p:nvPr>
        </p:nvGraphicFramePr>
        <p:xfrm>
          <a:off x="105687" y="827978"/>
          <a:ext cx="11980624" cy="470407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xmlns="" val="4132611571"/>
                    </a:ext>
                  </a:extLst>
                </a:gridCol>
                <a:gridCol w="3423425">
                  <a:extLst>
                    <a:ext uri="{9D8B030D-6E8A-4147-A177-3AD203B41FA5}">
                      <a16:colId xmlns:a16="http://schemas.microsoft.com/office/drawing/2014/main" xmlns="" val="2552527731"/>
                    </a:ext>
                  </a:extLst>
                </a:gridCol>
                <a:gridCol w="2598236">
                  <a:extLst>
                    <a:ext uri="{9D8B030D-6E8A-4147-A177-3AD203B41FA5}">
                      <a16:colId xmlns:a16="http://schemas.microsoft.com/office/drawing/2014/main" xmlns="" val="3360875115"/>
                    </a:ext>
                  </a:extLst>
                </a:gridCol>
                <a:gridCol w="2743198">
                  <a:extLst>
                    <a:ext uri="{9D8B030D-6E8A-4147-A177-3AD203B41FA5}">
                      <a16:colId xmlns:a16="http://schemas.microsoft.com/office/drawing/2014/main" xmlns="" val="249242120"/>
                    </a:ext>
                  </a:extLst>
                </a:gridCol>
                <a:gridCol w="2128274">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2004-2017 points are pooled</a:t>
                      </a:r>
                      <a:r>
                        <a:rPr lang="en-US" sz="1400" baseline="0" dirty="0" smtClean="0"/>
                        <a:t> and are applied to 2004 – 2018; 2003 doesn’t have data yet</a:t>
                      </a:r>
                      <a:endParaRPr lang="en-US" sz="1400" dirty="0" smtClean="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Same as Jake’s </a:t>
                      </a:r>
                      <a:r>
                        <a:rPr lang="en-US" sz="1400" dirty="0" err="1" smtClean="0"/>
                        <a:t>soymap</a:t>
                      </a:r>
                      <a:r>
                        <a:rPr lang="en-US" sz="1400" dirty="0" smtClean="0"/>
                        <a:t> MINUS Landsat bands</a:t>
                      </a:r>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smtClean="0"/>
                        <a:t>map3</a:t>
                      </a:r>
                      <a:endParaRPr lang="en-US" sz="1400" dirty="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r>
                        <a:rPr lang="en-US" sz="1400" dirty="0" smtClean="0"/>
                        <a:t>0.17</a:t>
                      </a:r>
                      <a:endParaRPr lang="en-US" sz="1400" dirty="0"/>
                    </a:p>
                  </a:txBody>
                  <a:tcPr/>
                </a:tc>
                <a:extLst>
                  <a:ext uri="{0D108BD9-81ED-4DB2-BD59-A6C34878D82A}">
                    <a16:rowId xmlns:a16="http://schemas.microsoft.com/office/drawing/2014/main" xmlns=""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r>
                        <a:rPr lang="en-US" sz="1400" dirty="0" smtClean="0"/>
                        <a:t>0.43</a:t>
                      </a:r>
                      <a:endParaRPr lang="en-US" sz="1400" dirty="0"/>
                    </a:p>
                  </a:txBody>
                  <a:tcPr/>
                </a:tc>
                <a:extLst>
                  <a:ext uri="{0D108BD9-81ED-4DB2-BD59-A6C34878D82A}">
                    <a16:rowId xmlns:a16="http://schemas.microsoft.com/office/drawing/2014/main" xmlns=""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r>
                        <a:rPr lang="en-US" sz="1400" dirty="0" smtClean="0"/>
                        <a:t>6.3</a:t>
                      </a:r>
                      <a:endParaRPr lang="en-US" sz="1400" dirty="0"/>
                    </a:p>
                  </a:txBody>
                  <a:tcPr/>
                </a:tc>
                <a:extLst>
                  <a:ext uri="{0D108BD9-81ED-4DB2-BD59-A6C34878D82A}">
                    <a16:rowId xmlns:a16="http://schemas.microsoft.com/office/drawing/2014/main" xmlns="" val="3491684870"/>
                  </a:ext>
                </a:extLst>
              </a:tr>
            </a:tbl>
          </a:graphicData>
        </a:graphic>
      </p:graphicFrame>
      <p:sp>
        <p:nvSpPr>
          <p:cNvPr id="5" name="TextBox 4"/>
          <p:cNvSpPr txBox="1"/>
          <p:nvPr/>
        </p:nvSpPr>
        <p:spPr>
          <a:xfrm>
            <a:off x="2322286" y="6059714"/>
            <a:ext cx="6908787" cy="369332"/>
          </a:xfrm>
          <a:prstGeom prst="rect">
            <a:avLst/>
          </a:prstGeom>
          <a:noFill/>
        </p:spPr>
        <p:txBody>
          <a:bodyPr wrap="none" rtlCol="0">
            <a:spAutoFit/>
          </a:bodyPr>
          <a:lstStyle/>
          <a:p>
            <a:r>
              <a:rPr lang="en-US" dirty="0" smtClean="0"/>
              <a:t>This is basically a measure of map2.3 </a:t>
            </a:r>
            <a:r>
              <a:rPr lang="en-US" dirty="0" err="1" smtClean="0"/>
              <a:t>vs</a:t>
            </a:r>
            <a:r>
              <a:rPr lang="en-US" dirty="0" smtClean="0"/>
              <a:t> map3 agriculture class accuracy</a:t>
            </a:r>
            <a:endParaRPr lang="en-US" dirty="0"/>
          </a:p>
        </p:txBody>
      </p:sp>
    </p:spTree>
    <p:extLst>
      <p:ext uri="{BB962C8B-B14F-4D97-AF65-F5344CB8AC3E}">
        <p14:creationId xmlns:p14="http://schemas.microsoft.com/office/powerpoint/2010/main" val="324067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130269" y="2556739"/>
            <a:ext cx="3931461" cy="461665"/>
          </a:xfrm>
          <a:prstGeom prst="rect">
            <a:avLst/>
          </a:prstGeom>
          <a:noFill/>
        </p:spPr>
        <p:txBody>
          <a:bodyPr wrap="none" rtlCol="0">
            <a:spAutoFit/>
          </a:bodyPr>
          <a:lstStyle/>
          <a:p>
            <a:r>
              <a:rPr lang="en-US" sz="2400" dirty="0"/>
              <a:t>Separating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xmlns=""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xmlns=""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xmlns="" val="680280929"/>
                    </a:ext>
                  </a:extLst>
                </a:gridCol>
                <a:gridCol w="1998213">
                  <a:extLst>
                    <a:ext uri="{9D8B030D-6E8A-4147-A177-3AD203B41FA5}">
                      <a16:colId xmlns:a16="http://schemas.microsoft.com/office/drawing/2014/main" xmlns="" val="1093945697"/>
                    </a:ext>
                  </a:extLst>
                </a:gridCol>
                <a:gridCol w="3382960">
                  <a:extLst>
                    <a:ext uri="{9D8B030D-6E8A-4147-A177-3AD203B41FA5}">
                      <a16:colId xmlns:a16="http://schemas.microsoft.com/office/drawing/2014/main" xmlns=""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xmlns=""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xmlns=""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xmlns=""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xmlns=""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xmlns=""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xmlns=""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xmlns=""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xmlns=""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xmlns=""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xmlns=""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xmlns=""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xmlns=""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xmlns=""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xmlns=""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xmlns=""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xmlns=""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xmlns=""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xmlns=""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xmlns=""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xmlns=""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xmlns=""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xmlns=""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xmlns=""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xmlns=""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xmlns=""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xmlns=""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xmlns=""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xmlns=""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xmlns=""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xmlns=""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xmlns=""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xmlns=""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xmlns=""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xmlns=""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xmlns=""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xmlns=""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xmlns=""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xmlns=""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xmlns=""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xmlns=""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xmlns=""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xmlns=""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xmlns=""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xmlns=""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xmlns=""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xmlns=""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xmlns=""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xmlns=""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xmlns=""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xmlns=""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xmlns=""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xmlns=""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xmlns=""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xmlns=""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xmlns=""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xmlns=""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xmlns=""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xmlns=""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xmlns=""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xmlns=""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xmlns=""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xmlns=""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xmlns=""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xmlns=""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xmlns=""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xmlns=""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xmlns=""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xmlns=""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xmlns=""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xmlns="" id="{72CCB2E3-1F94-4CAD-A0A9-D554E77591C7}"/>
              </a:ext>
            </a:extLst>
          </p:cNvPr>
          <p:cNvSpPr/>
          <p:nvPr/>
        </p:nvSpPr>
        <p:spPr>
          <a:xfrm>
            <a:off x="6183088" y="809249"/>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xmlns=""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xmlns=""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xmlns="" id="{93F89C82-CD69-4169-9D03-FC563A532D55}"/>
              </a:ext>
            </a:extLst>
          </p:cNvPr>
          <p:cNvSpPr txBox="1"/>
          <p:nvPr/>
        </p:nvSpPr>
        <p:spPr>
          <a:xfrm>
            <a:off x="0" y="0"/>
            <a:ext cx="12104914" cy="2308324"/>
          </a:xfrm>
          <a:prstGeom prst="rect">
            <a:avLst/>
          </a:prstGeom>
          <a:noFill/>
        </p:spPr>
        <p:txBody>
          <a:bodyPr wrap="square" rtlCol="0">
            <a:spAutoFit/>
          </a:bodyPr>
          <a:lstStyle/>
          <a:p>
            <a:r>
              <a:rPr lang="en-US" sz="1600" dirty="0"/>
              <a:t>Takeaway from initial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a:t>
            </a:r>
            <a:r>
              <a:rPr lang="en-US" sz="1600"/>
              <a:t>for class = 2 in July and Aug</a:t>
            </a: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xmlns=""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xmlns=""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xmlns=""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xmlns=""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xmlns=""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xmlns=""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xmlns=""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xmlns=""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xmlns=""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xmlns=""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xmlns=""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xmlns=""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xmlns=""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xmlns=""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xmlns=""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xmlns=""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xmlns=""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xmlns=""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xmlns=""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xmlns=""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xmlns=""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xmlns=""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xmlns=""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79"/>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xmlns="" val="204355010"/>
                    </a:ext>
                  </a:extLst>
                </a:gridCol>
                <a:gridCol w="8007532">
                  <a:extLst>
                    <a:ext uri="{9D8B030D-6E8A-4147-A177-3AD203B41FA5}">
                      <a16:colId xmlns:a16="http://schemas.microsoft.com/office/drawing/2014/main" xmlns="" val="4028382727"/>
                    </a:ext>
                  </a:extLst>
                </a:gridCol>
                <a:gridCol w="3466011">
                  <a:extLst>
                    <a:ext uri="{9D8B030D-6E8A-4147-A177-3AD203B41FA5}">
                      <a16:colId xmlns:a16="http://schemas.microsoft.com/office/drawing/2014/main" xmlns=""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xmlns=""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xmlns=""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xmlns=""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xmlns=""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xmlns=""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xmlns=""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xmlns=""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xmlns="" val="2733094096"/>
                  </a:ext>
                </a:extLst>
              </a:tr>
            </a:tbl>
          </a:graphicData>
        </a:graphic>
      </p:graphicFrame>
      <p:sp>
        <p:nvSpPr>
          <p:cNvPr id="4" name="Rectangle 3">
            <a:extLst>
              <a:ext uri="{FF2B5EF4-FFF2-40B4-BE49-F238E27FC236}">
                <a16:creationId xmlns:a16="http://schemas.microsoft.com/office/drawing/2014/main" xmlns=""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4747</Words>
  <Application>Microsoft Macintosh PowerPoint</Application>
  <PresentationFormat>Custom</PresentationFormat>
  <Paragraphs>541</Paragraphs>
  <Slides>53</Slides>
  <Notes>0</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Ming Zhang</cp:lastModifiedBy>
  <cp:revision>83</cp:revision>
  <dcterms:created xsi:type="dcterms:W3CDTF">2019-03-07T22:52:56Z</dcterms:created>
  <dcterms:modified xsi:type="dcterms:W3CDTF">2019-03-19T20:07:04Z</dcterms:modified>
</cp:coreProperties>
</file>